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2E1E"/>
    <a:srgbClr val="0C1000"/>
    <a:srgbClr val="BA0003"/>
    <a:srgbClr val="62139E"/>
    <a:srgbClr val="219797"/>
    <a:srgbClr val="E3CD74"/>
    <a:srgbClr val="EEB42D"/>
    <a:srgbClr val="EED41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7" autoAdjust="0"/>
    <p:restoredTop sz="94649" autoAdjust="0"/>
  </p:normalViewPr>
  <p:slideViewPr>
    <p:cSldViewPr>
      <p:cViewPr varScale="1">
        <p:scale>
          <a:sx n="72" d="100"/>
          <a:sy n="72" d="100"/>
        </p:scale>
        <p:origin x="-116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14600" y="3962400"/>
            <a:ext cx="5638800" cy="1295400"/>
          </a:xfrm>
        </p:spPr>
        <p:txBody>
          <a:bodyPr/>
          <a:lstStyle>
            <a:lvl1pPr>
              <a:lnSpc>
                <a:spcPct val="80000"/>
              </a:lnSpc>
              <a:defRPr sz="4000"/>
            </a:lvl1pPr>
          </a:lstStyle>
          <a:p>
            <a:r>
              <a:rPr lang="en-US" smtClean="0"/>
              <a:t>Click to edit Master title style</a:t>
            </a:r>
            <a:endParaRPr lang="en-GB"/>
          </a:p>
        </p:txBody>
      </p:sp>
      <p:sp>
        <p:nvSpPr>
          <p:cNvPr id="3075" name="Rectangle 3"/>
          <p:cNvSpPr>
            <a:spLocks noGrp="1" noChangeArrowheads="1"/>
          </p:cNvSpPr>
          <p:nvPr>
            <p:ph type="subTitle" idx="1"/>
          </p:nvPr>
        </p:nvSpPr>
        <p:spPr>
          <a:xfrm>
            <a:off x="2514600" y="5486400"/>
            <a:ext cx="5638800" cy="609600"/>
          </a:xfrm>
        </p:spPr>
        <p:txBody>
          <a:bodyPr/>
          <a:lstStyle>
            <a:lvl1pPr marL="0" indent="0">
              <a:buFontTx/>
              <a:buNone/>
              <a:defRPr sz="2800"/>
            </a:lvl1pPr>
          </a:lstStyle>
          <a:p>
            <a:r>
              <a:rPr lang="en-US" smtClean="0"/>
              <a:t>Click to edit Master subtitle style</a:t>
            </a:r>
            <a:endParaRPr lang="en-GB"/>
          </a:p>
        </p:txBody>
      </p:sp>
      <p:sp>
        <p:nvSpPr>
          <p:cNvPr id="3076" name="Rectangle 4"/>
          <p:cNvSpPr>
            <a:spLocks noGrp="1" noChangeArrowheads="1"/>
          </p:cNvSpPr>
          <p:nvPr>
            <p:ph type="dt" sz="half" idx="2"/>
          </p:nvPr>
        </p:nvSpPr>
        <p:spPr>
          <a:xfrm>
            <a:off x="228600" y="6248400"/>
            <a:ext cx="1905000" cy="457200"/>
          </a:xfrm>
        </p:spPr>
        <p:txBody>
          <a:bodyPr/>
          <a:lstStyle>
            <a:lvl1pPr>
              <a:defRPr/>
            </a:lvl1pPr>
          </a:lstStyle>
          <a:p>
            <a:endParaRPr lang="en-GB"/>
          </a:p>
        </p:txBody>
      </p:sp>
      <p:sp>
        <p:nvSpPr>
          <p:cNvPr id="3077" name="Rectangle 5"/>
          <p:cNvSpPr>
            <a:spLocks noGrp="1" noChangeArrowheads="1"/>
          </p:cNvSpPr>
          <p:nvPr>
            <p:ph type="ftr" sz="quarter" idx="3"/>
          </p:nvPr>
        </p:nvSpPr>
        <p:spPr>
          <a:xfrm>
            <a:off x="2362200" y="6248400"/>
            <a:ext cx="4343400" cy="457200"/>
          </a:xfrm>
        </p:spPr>
        <p:txBody>
          <a:bodyPr/>
          <a:lstStyle>
            <a:lvl1pPr>
              <a:defRPr/>
            </a:lvl1pPr>
          </a:lstStyle>
          <a:p>
            <a:endParaRPr lang="en-GB"/>
          </a:p>
        </p:txBody>
      </p:sp>
      <p:sp>
        <p:nvSpPr>
          <p:cNvPr id="3078" name="Rectangle 6"/>
          <p:cNvSpPr>
            <a:spLocks noGrp="1" noChangeArrowheads="1"/>
          </p:cNvSpPr>
          <p:nvPr>
            <p:ph type="sldNum" sz="quarter" idx="4"/>
          </p:nvPr>
        </p:nvSpPr>
        <p:spPr>
          <a:xfrm>
            <a:off x="7010400" y="6248400"/>
            <a:ext cx="1905000" cy="457200"/>
          </a:xfrm>
        </p:spPr>
        <p:txBody>
          <a:bodyPr/>
          <a:lstStyle>
            <a:lvl1pPr>
              <a:defRPr/>
            </a:lvl1pPr>
          </a:lstStyle>
          <a:p>
            <a:fld id="{934FC776-D4DF-462A-B654-0BF069377DAF}"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55DCCA8-7B27-432B-A065-4C3CC194DF8B}"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90488"/>
            <a:ext cx="2038350" cy="5853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90488"/>
            <a:ext cx="596265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AAAAE4B-3C0D-4B4F-97D0-186238DE4724}"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A48FADE-E0A3-410B-9D81-2F2B53BC9872}"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721B4220-82CC-42D9-98DE-BA611F066481}"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371600"/>
            <a:ext cx="40005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10100" y="1371600"/>
            <a:ext cx="40005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CAA13DF-F0C1-4F0B-ABD2-7FD28C90FB3F}"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8BF8D9F0-925B-4B6C-BB7E-83CB8A0A2635}"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A2785C87-36E4-40EB-970C-58DCD1F4A987}"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5865FA39-38CF-458F-9F8C-C375816626E4}"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FA66995-5DB4-46FA-A402-85CF82D5E8B1}"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3E75917-4560-4AA0-B460-2141203E7170}"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90800" y="90488"/>
            <a:ext cx="6019800" cy="1190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457200" y="1371600"/>
            <a:ext cx="8153400" cy="457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28194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GB"/>
          </a:p>
        </p:txBody>
      </p:sp>
      <p:sp>
        <p:nvSpPr>
          <p:cNvPr id="1029" name="Rectangle 5"/>
          <p:cNvSpPr>
            <a:spLocks noGrp="1" noChangeArrowheads="1"/>
          </p:cNvSpPr>
          <p:nvPr>
            <p:ph type="ftr" sz="quarter" idx="3"/>
          </p:nvPr>
        </p:nvSpPr>
        <p:spPr bwMode="auto">
          <a:xfrm>
            <a:off x="4267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GB"/>
          </a:p>
        </p:txBody>
      </p:sp>
      <p:sp>
        <p:nvSpPr>
          <p:cNvPr id="1030" name="Rectangle 6"/>
          <p:cNvSpPr>
            <a:spLocks noGrp="1" noChangeArrowheads="1"/>
          </p:cNvSpPr>
          <p:nvPr>
            <p:ph type="sldNum" sz="quarter" idx="4"/>
          </p:nvPr>
        </p:nvSpPr>
        <p:spPr bwMode="auto">
          <a:xfrm>
            <a:off x="73152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E81493AA-3BB4-4482-9463-F352AA558D49}"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Black" pitchFamily="34" charset="0"/>
        </a:defRPr>
      </a:lvl2pPr>
      <a:lvl3pPr algn="l" rtl="0" eaLnBrk="1" fontAlgn="base" hangingPunct="1">
        <a:spcBef>
          <a:spcPct val="0"/>
        </a:spcBef>
        <a:spcAft>
          <a:spcPct val="0"/>
        </a:spcAft>
        <a:defRPr sz="3600">
          <a:solidFill>
            <a:schemeClr val="tx2"/>
          </a:solidFill>
          <a:latin typeface="Arial Black" pitchFamily="34" charset="0"/>
        </a:defRPr>
      </a:lvl3pPr>
      <a:lvl4pPr algn="l" rtl="0" eaLnBrk="1" fontAlgn="base" hangingPunct="1">
        <a:spcBef>
          <a:spcPct val="0"/>
        </a:spcBef>
        <a:spcAft>
          <a:spcPct val="0"/>
        </a:spcAft>
        <a:defRPr sz="3600">
          <a:solidFill>
            <a:schemeClr val="tx2"/>
          </a:solidFill>
          <a:latin typeface="Arial Black" pitchFamily="34" charset="0"/>
        </a:defRPr>
      </a:lvl4pPr>
      <a:lvl5pPr algn="l" rtl="0" eaLnBrk="1" fontAlgn="base" hangingPunct="1">
        <a:spcBef>
          <a:spcPct val="0"/>
        </a:spcBef>
        <a:spcAft>
          <a:spcPct val="0"/>
        </a:spcAft>
        <a:defRPr sz="3600">
          <a:solidFill>
            <a:schemeClr val="tx2"/>
          </a:solidFill>
          <a:latin typeface="Arial Black" pitchFamily="34" charset="0"/>
        </a:defRPr>
      </a:lvl5pPr>
      <a:lvl6pPr marL="457200" algn="l" rtl="0" eaLnBrk="1" fontAlgn="base" hangingPunct="1">
        <a:spcBef>
          <a:spcPct val="0"/>
        </a:spcBef>
        <a:spcAft>
          <a:spcPct val="0"/>
        </a:spcAft>
        <a:defRPr sz="3600">
          <a:solidFill>
            <a:schemeClr val="tx2"/>
          </a:solidFill>
          <a:latin typeface="Arial Black" pitchFamily="34" charset="0"/>
        </a:defRPr>
      </a:lvl6pPr>
      <a:lvl7pPr marL="914400" algn="l" rtl="0" eaLnBrk="1" fontAlgn="base" hangingPunct="1">
        <a:spcBef>
          <a:spcPct val="0"/>
        </a:spcBef>
        <a:spcAft>
          <a:spcPct val="0"/>
        </a:spcAft>
        <a:defRPr sz="3600">
          <a:solidFill>
            <a:schemeClr val="tx2"/>
          </a:solidFill>
          <a:latin typeface="Arial Black" pitchFamily="34" charset="0"/>
        </a:defRPr>
      </a:lvl7pPr>
      <a:lvl8pPr marL="1371600" algn="l" rtl="0" eaLnBrk="1" fontAlgn="base" hangingPunct="1">
        <a:spcBef>
          <a:spcPct val="0"/>
        </a:spcBef>
        <a:spcAft>
          <a:spcPct val="0"/>
        </a:spcAft>
        <a:defRPr sz="3600">
          <a:solidFill>
            <a:schemeClr val="tx2"/>
          </a:solidFill>
          <a:latin typeface="Arial Black" pitchFamily="34" charset="0"/>
        </a:defRPr>
      </a:lvl8pPr>
      <a:lvl9pPr marL="1828800" algn="l" rtl="0" eaLnBrk="1" fontAlgn="base" hangingPunct="1">
        <a:spcBef>
          <a:spcPct val="0"/>
        </a:spcBef>
        <a:spcAft>
          <a:spcPct val="0"/>
        </a:spcAft>
        <a:defRPr sz="36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ventbrite.co.uk/e/climate-change-food-security-marketplace-tickets-10329593091" TargetMode="External"/><Relationship Id="rId2" Type="http://schemas.openxmlformats.org/officeDocument/2006/relationships/hyperlink" Target="http://map.cam.ac.uk/Murray+Edwards+College" TargetMode="External"/><Relationship Id="rId1" Type="http://schemas.openxmlformats.org/officeDocument/2006/relationships/slideLayout" Target="../slideLayouts/slideLayout1.xml"/><Relationship Id="rId5" Type="http://schemas.openxmlformats.org/officeDocument/2006/relationships/hyperlink" Target="http://www.conservation.cam.ac.uk/resource/video/presentations-about-cci-conservation-campus" TargetMode="External"/><Relationship Id="rId4" Type="http://schemas.openxmlformats.org/officeDocument/2006/relationships/hyperlink" Target="http://www.conservation.cam.ac.uk/resource/video/cci-conservation-campus-fly-throug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52736"/>
          </a:xfrm>
        </p:spPr>
        <p:txBody>
          <a:bodyPr/>
          <a:lstStyle/>
          <a:p>
            <a:r>
              <a:rPr lang="en-GB" dirty="0" smtClean="0">
                <a:solidFill>
                  <a:schemeClr val="bg2">
                    <a:lumMod val="25000"/>
                  </a:schemeClr>
                </a:solidFill>
              </a:rPr>
              <a:t>EVENTS</a:t>
            </a:r>
            <a:endParaRPr lang="en-GB" dirty="0">
              <a:solidFill>
                <a:schemeClr val="bg2">
                  <a:lumMod val="25000"/>
                </a:schemeClr>
              </a:solidFill>
            </a:endParaRPr>
          </a:p>
        </p:txBody>
      </p:sp>
      <p:sp>
        <p:nvSpPr>
          <p:cNvPr id="3" name="Subtitle 2"/>
          <p:cNvSpPr>
            <a:spLocks noGrp="1"/>
          </p:cNvSpPr>
          <p:nvPr>
            <p:ph type="subTitle" idx="1"/>
          </p:nvPr>
        </p:nvSpPr>
        <p:spPr>
          <a:xfrm>
            <a:off x="539552" y="1052736"/>
            <a:ext cx="7920880" cy="5043264"/>
          </a:xfrm>
          <a:noFill/>
        </p:spPr>
        <p:txBody>
          <a:bodyPr/>
          <a:lstStyle/>
          <a:p>
            <a:r>
              <a:rPr lang="en-GB" sz="1200" dirty="0" smtClean="0">
                <a:solidFill>
                  <a:srgbClr val="0C1000"/>
                </a:solidFill>
              </a:rPr>
              <a:t>The Humanitarian Centre are holding a ‘Climate Change &amp; Food Security Marketplace’ on </a:t>
            </a:r>
            <a:r>
              <a:rPr lang="en-GB" sz="1200" b="1" dirty="0" smtClean="0">
                <a:solidFill>
                  <a:srgbClr val="0C1000"/>
                </a:solidFill>
              </a:rPr>
              <a:t>Friday 13th June</a:t>
            </a:r>
            <a:r>
              <a:rPr lang="en-GB" sz="1200" dirty="0" smtClean="0">
                <a:solidFill>
                  <a:srgbClr val="0C1000"/>
                </a:solidFill>
              </a:rPr>
              <a:t> at Murray Edwards College (</a:t>
            </a:r>
            <a:r>
              <a:rPr lang="en-GB" sz="1200" dirty="0" smtClean="0">
                <a:solidFill>
                  <a:srgbClr val="0C1000"/>
                </a:solidFill>
                <a:hlinkClick r:id="rId2"/>
              </a:rPr>
              <a:t>http://map.cam.ac.uk/Murray+Edwards+College</a:t>
            </a:r>
            <a:r>
              <a:rPr lang="en-GB" sz="1200" dirty="0" smtClean="0">
                <a:solidFill>
                  <a:srgbClr val="0C1000"/>
                </a:solidFill>
              </a:rPr>
              <a:t>) from 09.15-15.00. This event aims to bring together people working in different disciplines, sectors and geographic contexts, who are doing innovative and important work on climate change and food security and how these issues interconnect with poverty and inequality. Speakers at the event will include Dame Barbara Stocking, President of Murray Edwards College and former CEO of Oxfam, and Sir Jonathan </a:t>
            </a:r>
            <a:r>
              <a:rPr lang="en-GB" sz="1200" dirty="0" err="1" smtClean="0">
                <a:solidFill>
                  <a:srgbClr val="0C1000"/>
                </a:solidFill>
              </a:rPr>
              <a:t>Porritt</a:t>
            </a:r>
            <a:r>
              <a:rPr lang="en-GB" sz="1200" dirty="0" smtClean="0">
                <a:solidFill>
                  <a:srgbClr val="0C1000"/>
                </a:solidFill>
              </a:rPr>
              <a:t>, founder of Forum for the Future and author of The World We Made. There’s more about this event in the attached poster, and you can book tickets here: </a:t>
            </a:r>
            <a:r>
              <a:rPr lang="en-GB" sz="1200" dirty="0" smtClean="0">
                <a:solidFill>
                  <a:schemeClr val="bg2">
                    <a:lumMod val="25000"/>
                  </a:schemeClr>
                </a:solidFill>
                <a:hlinkClick r:id="rId3"/>
              </a:rPr>
              <a:t>https://www.eventbrite.co.uk/e/climate-change-food-security-marketplace-tickets-10329593091</a:t>
            </a:r>
            <a:r>
              <a:rPr lang="en-GB" sz="1200" dirty="0" smtClean="0">
                <a:solidFill>
                  <a:schemeClr val="bg2">
                    <a:lumMod val="25000"/>
                  </a:schemeClr>
                </a:solidFill>
              </a:rPr>
              <a:t>.</a:t>
            </a:r>
          </a:p>
          <a:p>
            <a:endParaRPr lang="en-GB" sz="1200" dirty="0">
              <a:solidFill>
                <a:schemeClr val="bg2">
                  <a:lumMod val="25000"/>
                </a:schemeClr>
              </a:solidFill>
            </a:endParaRPr>
          </a:p>
          <a:p>
            <a:r>
              <a:rPr lang="en-GB" sz="1200" dirty="0" smtClean="0"/>
              <a:t>The most recent fly-through of the conservation campus, created by the project’s architects, has now been added to the CCI website: </a:t>
            </a:r>
            <a:r>
              <a:rPr lang="en-GB" sz="1200" dirty="0" smtClean="0">
                <a:hlinkClick r:id="rId4"/>
              </a:rPr>
              <a:t>http://www.conservation.cam.ac.uk/resource/video/cci-conservation-campus-fly-through</a:t>
            </a:r>
            <a:r>
              <a:rPr lang="en-GB" sz="1200" dirty="0" smtClean="0"/>
              <a:t>, along with the presentations made during the event about the conservation campus held on Wednesday 9 April (</a:t>
            </a:r>
            <a:r>
              <a:rPr lang="en-GB" sz="1200" dirty="0" smtClean="0">
                <a:hlinkClick r:id="rId5"/>
              </a:rPr>
              <a:t>http://www.conservation.cam.ac.uk/resource/video/presentations-about-cci-conservation-campus</a:t>
            </a:r>
            <a:r>
              <a:rPr lang="en-GB" sz="1200" dirty="0" smtClean="0"/>
              <a:t>). </a:t>
            </a:r>
            <a:endParaRPr lang="en-GB" sz="1200" dirty="0">
              <a:solidFill>
                <a:schemeClr val="bg2">
                  <a:lumMod val="25000"/>
                </a:schemeClr>
              </a:solidFill>
            </a:endParaRPr>
          </a:p>
        </p:txBody>
      </p:sp>
    </p:spTree>
  </p:cSld>
  <p:clrMapOvr>
    <a:masterClrMapping/>
  </p:clrMapOvr>
</p:sld>
</file>

<file path=ppt/theme/theme1.xml><?xml version="1.0" encoding="utf-8"?>
<a:theme xmlns:a="http://schemas.openxmlformats.org/drawingml/2006/main" name="Wheat field design template">
  <a:themeElements>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D9"/>
        </a:lt1>
        <a:dk2>
          <a:srgbClr val="000000"/>
        </a:dk2>
        <a:lt2>
          <a:srgbClr val="777777"/>
        </a:lt2>
        <a:accent1>
          <a:srgbClr val="FFFFF7"/>
        </a:accent1>
        <a:accent2>
          <a:srgbClr val="CC9900"/>
        </a:accent2>
        <a:accent3>
          <a:srgbClr val="FFFFE9"/>
        </a:accent3>
        <a:accent4>
          <a:srgbClr val="000000"/>
        </a:accent4>
        <a:accent5>
          <a:srgbClr val="FFFFFA"/>
        </a:accent5>
        <a:accent6>
          <a:srgbClr val="B98A00"/>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C5B303"/>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CC990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FFCC66"/>
        </a:accent1>
        <a:accent2>
          <a:srgbClr val="EAEAEA"/>
        </a:accent2>
        <a:accent3>
          <a:srgbClr val="FFFFFF"/>
        </a:accent3>
        <a:accent4>
          <a:srgbClr val="000000"/>
        </a:accent4>
        <a:accent5>
          <a:srgbClr val="FFE2B8"/>
        </a:accent5>
        <a:accent6>
          <a:srgbClr val="D4D4D4"/>
        </a:accent6>
        <a:hlink>
          <a:srgbClr val="CC6600"/>
        </a:hlink>
        <a:folHlink>
          <a:srgbClr val="993300"/>
        </a:folHlink>
      </a:clrScheme>
      <a:clrMap bg1="lt1" tx1="dk1" bg2="lt2" tx2="dk2" accent1="accent1" accent2="accent2" accent3="accent3" accent4="accent4" accent5="accent5" accent6="accent6" hlink="hlink" folHlink="folHlink"/>
    </a:extraClrScheme>
    <a:extraClrScheme>
      <a:clrScheme name="Default Design 7">
        <a:dk1>
          <a:srgbClr val="003366"/>
        </a:dk1>
        <a:lt1>
          <a:srgbClr val="361B00"/>
        </a:lt1>
        <a:dk2>
          <a:srgbClr val="000099"/>
        </a:dk2>
        <a:lt2>
          <a:srgbClr val="333333"/>
        </a:lt2>
        <a:accent1>
          <a:srgbClr val="3366CC"/>
        </a:accent1>
        <a:accent2>
          <a:srgbClr val="F09A00"/>
        </a:accent2>
        <a:accent3>
          <a:srgbClr val="AAAACA"/>
        </a:accent3>
        <a:accent4>
          <a:srgbClr val="2D1500"/>
        </a:accent4>
        <a:accent5>
          <a:srgbClr val="ADB8E2"/>
        </a:accent5>
        <a:accent6>
          <a:srgbClr val="D98B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777777"/>
        </a:dk1>
        <a:lt1>
          <a:srgbClr val="926C00"/>
        </a:lt1>
        <a:dk2>
          <a:srgbClr val="686B5D"/>
        </a:dk2>
        <a:lt2>
          <a:srgbClr val="4D4D4D"/>
        </a:lt2>
        <a:accent1>
          <a:srgbClr val="B2B2B2"/>
        </a:accent1>
        <a:accent2>
          <a:srgbClr val="809EA8"/>
        </a:accent2>
        <a:accent3>
          <a:srgbClr val="B9BAB6"/>
        </a:accent3>
        <a:accent4>
          <a:srgbClr val="7C5B00"/>
        </a:accent4>
        <a:accent5>
          <a:srgbClr val="D5D5D5"/>
        </a:accent5>
        <a:accent6>
          <a:srgbClr val="738F98"/>
        </a:accent6>
        <a:hlink>
          <a:srgbClr val="FFCC66"/>
        </a:hlink>
        <a:folHlink>
          <a:srgbClr val="F7F3E7"/>
        </a:folHlink>
      </a:clrScheme>
      <a:clrMap bg1="dk2" tx1="lt1" bg2="dk1" tx2="lt2" accent1="accent1" accent2="accent2" accent3="accent3" accent4="accent4" accent5="accent5" accent6="accent6" hlink="hlink" folHlink="folHlink"/>
    </a:extraClrScheme>
    <a:extraClrScheme>
      <a:clrScheme name="Default Design 9">
        <a:dk1>
          <a:srgbClr val="005A58"/>
        </a:dk1>
        <a:lt1>
          <a:srgbClr val="CC9900"/>
        </a:lt1>
        <a:dk2>
          <a:srgbClr val="008080"/>
        </a:dk2>
        <a:lt2>
          <a:srgbClr val="006666"/>
        </a:lt2>
        <a:accent1>
          <a:srgbClr val="006462"/>
        </a:accent1>
        <a:accent2>
          <a:srgbClr val="6D6FC7"/>
        </a:accent2>
        <a:accent3>
          <a:srgbClr val="AAC0C0"/>
        </a:accent3>
        <a:accent4>
          <a:srgbClr val="AE8200"/>
        </a:accent4>
        <a:accent5>
          <a:srgbClr val="AAB8B7"/>
        </a:accent5>
        <a:accent6>
          <a:srgbClr val="6264B4"/>
        </a:accent6>
        <a:hlink>
          <a:srgbClr val="FFC41F"/>
        </a:hlink>
        <a:folHlink>
          <a:srgbClr val="FFFFCC"/>
        </a:folHlink>
      </a:clrScheme>
      <a:clrMap bg1="dk2" tx1="lt1" bg2="dk1" tx2="lt2" accent1="accent1" accent2="accent2" accent3="accent3" accent4="accent4" accent5="accent5" accent6="accent6" hlink="hlink" folHlink="folHlink"/>
    </a:extraClrScheme>
    <a:extraClrScheme>
      <a:clrScheme name="Default Design 10">
        <a:dk1>
          <a:srgbClr val="111111"/>
        </a:dk1>
        <a:lt1>
          <a:srgbClr val="800000"/>
        </a:lt1>
        <a:dk2>
          <a:srgbClr val="663300"/>
        </a:dk2>
        <a:lt2>
          <a:srgbClr val="5C1F00"/>
        </a:lt2>
        <a:accent1>
          <a:srgbClr val="CC3300"/>
        </a:accent1>
        <a:accent2>
          <a:srgbClr val="BE7960"/>
        </a:accent2>
        <a:accent3>
          <a:srgbClr val="C0AAAA"/>
        </a:accent3>
        <a:accent4>
          <a:srgbClr val="0D0D0D"/>
        </a:accent4>
        <a:accent5>
          <a:srgbClr val="E2ADAA"/>
        </a:accent5>
        <a:accent6>
          <a:srgbClr val="AC6D56"/>
        </a:accent6>
        <a:hlink>
          <a:srgbClr val="FFCC66"/>
        </a:hlink>
        <a:folHlink>
          <a:srgbClr val="D3A219"/>
        </a:folHlink>
      </a:clrScheme>
      <a:clrMap bg1="lt1" tx1="dk1" bg2="lt2" tx2="dk2" accent1="accent1" accent2="accent2" accent3="accent3" accent4="accent4" accent5="accent5" accent6="accent6" hlink="hlink" folHlink="folHlink"/>
    </a:extraClrScheme>
    <a:extraClrScheme>
      <a:clrScheme name="Default Design 11">
        <a:dk1>
          <a:srgbClr val="1C1C1C"/>
        </a:dk1>
        <a:lt1>
          <a:srgbClr val="523E26"/>
        </a:lt1>
        <a:dk2>
          <a:srgbClr val="654A1D"/>
        </a:dk2>
        <a:lt2>
          <a:srgbClr val="2D2015"/>
        </a:lt2>
        <a:accent1>
          <a:srgbClr val="B1A59D"/>
        </a:accent1>
        <a:accent2>
          <a:srgbClr val="8F5F2F"/>
        </a:accent2>
        <a:accent3>
          <a:srgbClr val="B3AFAC"/>
        </a:accent3>
        <a:accent4>
          <a:srgbClr val="161616"/>
        </a:accent4>
        <a:accent5>
          <a:srgbClr val="D5CFCC"/>
        </a:accent5>
        <a:accent6>
          <a:srgbClr val="81552A"/>
        </a:accent6>
        <a:hlink>
          <a:srgbClr val="F4D700"/>
        </a:hlink>
        <a:folHlink>
          <a:srgbClr val="E7EBE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Wheat field design template</Template>
  <TotalTime>5</TotalTime>
  <Words>182</Words>
  <Application>Microsoft Office PowerPoint</Application>
  <PresentationFormat>On-screen Show (4:3)</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Arial Black</vt:lpstr>
      <vt:lpstr>Wheat field design template</vt:lpstr>
      <vt:lpstr>EVENTS</vt:lpstr>
    </vt:vector>
  </TitlesOfParts>
  <Company>University of Cambridge, Dept of Geography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ah786</dc:creator>
  <cp:lastModifiedBy>ah786</cp:lastModifiedBy>
  <cp:revision>2</cp:revision>
  <cp:lastPrinted>1601-01-01T00:00:00Z</cp:lastPrinted>
  <dcterms:created xsi:type="dcterms:W3CDTF">2014-05-02T10:18:15Z</dcterms:created>
  <dcterms:modified xsi:type="dcterms:W3CDTF">2014-05-02T10:23:27Z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TC011813471033</vt:lpwstr>
  </property>
</Properties>
</file>